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</p:sldIdLst>
  <p:sldSz cx="8229600" cy="10972800" type="B4JIS"/>
  <p:notesSz cx="7100888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184" y="-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795781"/>
            <a:ext cx="6995160" cy="382016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763261"/>
            <a:ext cx="6172200" cy="2649219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67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51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584200"/>
            <a:ext cx="1774508" cy="929894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584200"/>
            <a:ext cx="5220653" cy="929894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777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98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2735583"/>
            <a:ext cx="7098030" cy="4564379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7343143"/>
            <a:ext cx="7098030" cy="2400299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/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84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2921000"/>
            <a:ext cx="3497580" cy="69621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2921000"/>
            <a:ext cx="3497580" cy="69621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992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84202"/>
            <a:ext cx="7098030" cy="21209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689861"/>
            <a:ext cx="3481506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4008120"/>
            <a:ext cx="3481506" cy="58953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689861"/>
            <a:ext cx="3498652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4008120"/>
            <a:ext cx="3498652" cy="58953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29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40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11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579882"/>
            <a:ext cx="4166235" cy="7797800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68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579882"/>
            <a:ext cx="4166235" cy="7797800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97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584202"/>
            <a:ext cx="709803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921000"/>
            <a:ext cx="709803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4755-4043-477A-B65E-22CFF40F6D10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10170162"/>
            <a:ext cx="277749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99444-A866-4EE8-A35D-B763CCD2D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80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kumimoji="1"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0EBE84D-D831-4307-8936-A44904592D20}"/>
              </a:ext>
            </a:extLst>
          </p:cNvPr>
          <p:cNvSpPr/>
          <p:nvPr/>
        </p:nvSpPr>
        <p:spPr>
          <a:xfrm>
            <a:off x="106032" y="832920"/>
            <a:ext cx="7898296" cy="9927845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C13E456F-4BDC-43F0-B356-9385EAA3E8FA}"/>
              </a:ext>
            </a:extLst>
          </p:cNvPr>
          <p:cNvGrpSpPr/>
          <p:nvPr/>
        </p:nvGrpSpPr>
        <p:grpSpPr>
          <a:xfrm>
            <a:off x="99328" y="42965"/>
            <a:ext cx="8388734" cy="10727223"/>
            <a:chOff x="145698" y="-327860"/>
            <a:chExt cx="8388734" cy="10727223"/>
          </a:xfrm>
        </p:grpSpPr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0CE1536C-5AEA-4E7C-B2F1-DDF694F3D3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56217" y="503347"/>
              <a:ext cx="4998" cy="989601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C32C961A-D180-4632-B390-DFF492239D6D}"/>
                </a:ext>
              </a:extLst>
            </p:cNvPr>
            <p:cNvCxnSpPr>
              <a:cxnSpLocks/>
            </p:cNvCxnSpPr>
            <p:nvPr/>
          </p:nvCxnSpPr>
          <p:spPr>
            <a:xfrm>
              <a:off x="4784040" y="490333"/>
              <a:ext cx="0" cy="990903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B522128B-F147-44CD-B39B-72DF414FFA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401" y="1348885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A1F70FF9-6796-479E-9FCF-1374924DBF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2" y="1749355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9C9C0EE-5EA6-4FAB-9FE3-5040A41202F4}"/>
                </a:ext>
              </a:extLst>
            </p:cNvPr>
            <p:cNvSpPr txBox="1"/>
            <p:nvPr/>
          </p:nvSpPr>
          <p:spPr>
            <a:xfrm>
              <a:off x="202107" y="941773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定住支援センター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293A5186-1663-424E-AE15-802878BBC88B}"/>
                </a:ext>
              </a:extLst>
            </p:cNvPr>
            <p:cNvSpPr txBox="1"/>
            <p:nvPr/>
          </p:nvSpPr>
          <p:spPr>
            <a:xfrm>
              <a:off x="197134" y="1380023"/>
              <a:ext cx="2822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豊富町スポーツセンター</a:t>
              </a: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14100F55-983F-4B36-8DF4-9FAA10A584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9" y="2169418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7F703485-AD5A-4F81-AEE6-762618D50E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400" y="2596566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770C1EB8-0619-4303-A8B1-5DF4DA6F29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2" y="3021626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FE1DD430-7F97-4A10-AF58-6909706736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9022" y="3444831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5AF13C81-FB20-43EC-A931-6ED7EC98E5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8" y="3868035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1B0B36D4-E898-48BF-A843-D1DAC78B35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1" y="4316508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038D9D4E-CCD3-4F73-8E52-E92A39EB16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7" y="4756473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85A080E4-5604-4A91-A645-75519D60A25F}"/>
                </a:ext>
              </a:extLst>
            </p:cNvPr>
            <p:cNvSpPr txBox="1"/>
            <p:nvPr/>
          </p:nvSpPr>
          <p:spPr>
            <a:xfrm>
              <a:off x="202107" y="1816801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格技場（尚武館）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98161DB-B653-484B-A42D-6256ED83ED0E}"/>
                </a:ext>
              </a:extLst>
            </p:cNvPr>
            <p:cNvSpPr txBox="1"/>
            <p:nvPr/>
          </p:nvSpPr>
          <p:spPr>
            <a:xfrm>
              <a:off x="200420" y="2201469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屋内多目的運動場</a:t>
              </a: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2B0112F6-9071-47F0-9CAF-FEA374BCC09D}"/>
                </a:ext>
              </a:extLst>
            </p:cNvPr>
            <p:cNvSpPr txBox="1"/>
            <p:nvPr/>
          </p:nvSpPr>
          <p:spPr>
            <a:xfrm>
              <a:off x="200420" y="2652294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学校開放施設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F6EDAB24-BF91-4C05-AB16-156134710A37}"/>
                </a:ext>
              </a:extLst>
            </p:cNvPr>
            <p:cNvSpPr txBox="1"/>
            <p:nvPr/>
          </p:nvSpPr>
          <p:spPr>
            <a:xfrm>
              <a:off x="188856" y="3075499"/>
              <a:ext cx="2657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運動公園（野球場他）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FAF71D88-6F59-4EB8-AEC8-02A2129E7192}"/>
                </a:ext>
              </a:extLst>
            </p:cNvPr>
            <p:cNvSpPr txBox="1"/>
            <p:nvPr/>
          </p:nvSpPr>
          <p:spPr>
            <a:xfrm>
              <a:off x="197134" y="3498703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豊富町民センター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B1E9798E-C9B0-42C5-9260-057EC3B94D99}"/>
                </a:ext>
              </a:extLst>
            </p:cNvPr>
            <p:cNvSpPr txBox="1"/>
            <p:nvPr/>
          </p:nvSpPr>
          <p:spPr>
            <a:xfrm>
              <a:off x="188856" y="6480232"/>
              <a:ext cx="1656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自然公園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2ED6DA1B-0BC8-4D02-90DB-627FA9899051}"/>
                </a:ext>
              </a:extLst>
            </p:cNvPr>
            <p:cNvSpPr txBox="1"/>
            <p:nvPr/>
          </p:nvSpPr>
          <p:spPr>
            <a:xfrm>
              <a:off x="205332" y="4387141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ふれあいセンター</a:t>
              </a: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50CFB6D4-5057-4E6D-B775-76CA1A594D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6" y="5166374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EE192C62-A68B-4565-A73F-B6A4A04D51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5" y="5578301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BAA9A485-7F1A-41DF-B3E8-A100FFDDD3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1" y="5963840"/>
              <a:ext cx="7858531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5F0281C0-C05C-4174-9D25-504EE2E679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4" y="6405449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CAADC79-E46A-45E5-94AA-BFB8964048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1" y="6890245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AABB71AB-0891-4E75-BE74-D5D7CD3632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3" y="7308224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E5636E63-A3A3-40C7-92F2-4A6E24267D9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3" y="7911285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6EB02B92-3725-4F83-BE8B-0CA85B44CDF1}"/>
                </a:ext>
              </a:extLst>
            </p:cNvPr>
            <p:cNvSpPr txBox="1"/>
            <p:nvPr/>
          </p:nvSpPr>
          <p:spPr>
            <a:xfrm>
              <a:off x="188856" y="4785763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湯の杜ぽっけ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ED701959-B0CE-4FEE-BCA3-B648B0E26841}"/>
                </a:ext>
              </a:extLst>
            </p:cNvPr>
            <p:cNvSpPr txBox="1"/>
            <p:nvPr/>
          </p:nvSpPr>
          <p:spPr>
            <a:xfrm>
              <a:off x="205332" y="5208969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観光情報センター</a:t>
              </a: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BA7789F1-D917-488A-B7AE-AD9AC9369B28}"/>
                </a:ext>
              </a:extLst>
            </p:cNvPr>
            <p:cNvSpPr txBox="1"/>
            <p:nvPr/>
          </p:nvSpPr>
          <p:spPr>
            <a:xfrm>
              <a:off x="205332" y="5636428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兜沼キャンプ場</a:t>
              </a: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9FEB4045-60CB-4F3C-B118-7AB5AA0C770C}"/>
                </a:ext>
              </a:extLst>
            </p:cNvPr>
            <p:cNvSpPr txBox="1"/>
            <p:nvPr/>
          </p:nvSpPr>
          <p:spPr>
            <a:xfrm>
              <a:off x="197134" y="6044337"/>
              <a:ext cx="31076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サロベツ湿原センター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5A426B18-1BDB-4D42-A98C-1CCBDA606673}"/>
                </a:ext>
              </a:extLst>
            </p:cNvPr>
            <p:cNvSpPr txBox="1"/>
            <p:nvPr/>
          </p:nvSpPr>
          <p:spPr>
            <a:xfrm>
              <a:off x="197134" y="6938892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ホテル豊富</a:t>
              </a: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33EDBCED-29CA-4E66-861F-FBF944D3CDBC}"/>
                </a:ext>
              </a:extLst>
            </p:cNvPr>
            <p:cNvSpPr txBox="1"/>
            <p:nvPr/>
          </p:nvSpPr>
          <p:spPr>
            <a:xfrm>
              <a:off x="188856" y="3927025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共同福祉施設</a:t>
              </a: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D57148EE-07D6-4866-A735-A83F87304693}"/>
                </a:ext>
              </a:extLst>
            </p:cNvPr>
            <p:cNvSpPr txBox="1"/>
            <p:nvPr/>
          </p:nvSpPr>
          <p:spPr>
            <a:xfrm>
              <a:off x="208618" y="7425088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ニュー温泉閣ホテル</a:t>
              </a: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5171D2D0-F40B-4793-B9CD-0BA72F363849}"/>
                </a:ext>
              </a:extLst>
            </p:cNvPr>
            <p:cNvSpPr txBox="1"/>
            <p:nvPr/>
          </p:nvSpPr>
          <p:spPr>
            <a:xfrm>
              <a:off x="215365" y="7978664"/>
              <a:ext cx="12225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川島旅館</a:t>
              </a:r>
              <a:endParaRPr kumimoji="1" lang="en-US" altLang="ja-JP" b="1" dirty="0"/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13369EC2-8959-4EC6-AA0D-366B006EA4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402" y="901144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312342A3-E6BF-4692-8C31-2A15A7908531}"/>
                </a:ext>
              </a:extLst>
            </p:cNvPr>
            <p:cNvSpPr txBox="1"/>
            <p:nvPr/>
          </p:nvSpPr>
          <p:spPr>
            <a:xfrm>
              <a:off x="3223588" y="531812"/>
              <a:ext cx="14709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休 業 期 間</a:t>
              </a: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3D9665D9-3EA5-4CDA-A73B-3B1C1127CF08}"/>
                </a:ext>
              </a:extLst>
            </p:cNvPr>
            <p:cNvSpPr txBox="1"/>
            <p:nvPr/>
          </p:nvSpPr>
          <p:spPr>
            <a:xfrm>
              <a:off x="5983345" y="531812"/>
              <a:ext cx="14709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備 考</a:t>
              </a: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8686147F-5E50-4016-8E96-AF7AAE2E85C9}"/>
                </a:ext>
              </a:extLst>
            </p:cNvPr>
            <p:cNvSpPr txBox="1"/>
            <p:nvPr/>
          </p:nvSpPr>
          <p:spPr>
            <a:xfrm>
              <a:off x="3067827" y="981525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4/18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99F1059C-A62D-4451-85C3-DD577E09158E}"/>
                </a:ext>
              </a:extLst>
            </p:cNvPr>
            <p:cNvSpPr txBox="1"/>
            <p:nvPr/>
          </p:nvSpPr>
          <p:spPr>
            <a:xfrm>
              <a:off x="3067827" y="1392441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4/20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5/10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D4672BF6-AB4C-4560-9B0D-01337DDABDBC}"/>
                </a:ext>
              </a:extLst>
            </p:cNvPr>
            <p:cNvSpPr txBox="1"/>
            <p:nvPr/>
          </p:nvSpPr>
          <p:spPr>
            <a:xfrm>
              <a:off x="3054545" y="1790643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4/20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5/10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07F27767-6736-4214-955C-EDC2CC2CC3F9}"/>
                </a:ext>
              </a:extLst>
            </p:cNvPr>
            <p:cNvSpPr txBox="1"/>
            <p:nvPr/>
          </p:nvSpPr>
          <p:spPr>
            <a:xfrm>
              <a:off x="3081120" y="2240366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4/20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5/10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B0F0123B-257E-43D0-89D7-9730D8285DC5}"/>
                </a:ext>
              </a:extLst>
            </p:cNvPr>
            <p:cNvSpPr txBox="1"/>
            <p:nvPr/>
          </p:nvSpPr>
          <p:spPr>
            <a:xfrm>
              <a:off x="3081120" y="2664010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4/20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5/10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C5143D87-888A-48B6-9037-31621FAC745F}"/>
                </a:ext>
              </a:extLst>
            </p:cNvPr>
            <p:cNvSpPr txBox="1"/>
            <p:nvPr/>
          </p:nvSpPr>
          <p:spPr>
            <a:xfrm>
              <a:off x="3203636" y="3073910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5/1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5/10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06CCDB81-9C43-4824-8511-940DB71FA1BF}"/>
                </a:ext>
              </a:extLst>
            </p:cNvPr>
            <p:cNvSpPr txBox="1"/>
            <p:nvPr/>
          </p:nvSpPr>
          <p:spPr>
            <a:xfrm>
              <a:off x="3081120" y="3499232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4/20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5/10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75E5BAF2-DCB2-4E00-8181-97C3FB11C1DB}"/>
                </a:ext>
              </a:extLst>
            </p:cNvPr>
            <p:cNvSpPr txBox="1"/>
            <p:nvPr/>
          </p:nvSpPr>
          <p:spPr>
            <a:xfrm>
              <a:off x="3081120" y="3935145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4/20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8C7F54B7-F00D-45B5-A197-60D5AA2D3548}"/>
                </a:ext>
              </a:extLst>
            </p:cNvPr>
            <p:cNvSpPr txBox="1"/>
            <p:nvPr/>
          </p:nvSpPr>
          <p:spPr>
            <a:xfrm>
              <a:off x="3067851" y="4388436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4/18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59405F13-0B5F-4EB7-A6C3-F2A67BD5347A}"/>
                </a:ext>
              </a:extLst>
            </p:cNvPr>
            <p:cNvSpPr txBox="1"/>
            <p:nvPr/>
          </p:nvSpPr>
          <p:spPr>
            <a:xfrm>
              <a:off x="3067827" y="4785267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4/18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FB75B7BF-C556-49AE-865A-EE3D34C3C697}"/>
                </a:ext>
              </a:extLst>
            </p:cNvPr>
            <p:cNvSpPr txBox="1"/>
            <p:nvPr/>
          </p:nvSpPr>
          <p:spPr>
            <a:xfrm>
              <a:off x="3057926" y="5195143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4/18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BAAC7D38-D774-4733-B330-5A304C287004}"/>
                </a:ext>
              </a:extLst>
            </p:cNvPr>
            <p:cNvSpPr txBox="1"/>
            <p:nvPr/>
          </p:nvSpPr>
          <p:spPr>
            <a:xfrm>
              <a:off x="3122472" y="7422475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4/18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2F409485-A9FF-4226-8212-C25E090A1F1E}"/>
                </a:ext>
              </a:extLst>
            </p:cNvPr>
            <p:cNvSpPr txBox="1"/>
            <p:nvPr/>
          </p:nvSpPr>
          <p:spPr>
            <a:xfrm>
              <a:off x="3086525" y="6019441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4/18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E5821DA0-9F2B-4B08-BBD0-F136F1EB4775}"/>
                </a:ext>
              </a:extLst>
            </p:cNvPr>
            <p:cNvSpPr txBox="1"/>
            <p:nvPr/>
          </p:nvSpPr>
          <p:spPr>
            <a:xfrm>
              <a:off x="3525143" y="5594507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0C59D56D-0135-4756-96CB-8B5AAC15846B}"/>
                </a:ext>
              </a:extLst>
            </p:cNvPr>
            <p:cNvSpPr txBox="1"/>
            <p:nvPr/>
          </p:nvSpPr>
          <p:spPr>
            <a:xfrm>
              <a:off x="3223588" y="6468542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5/1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5/15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3E221A75-5CBA-4B3F-97B6-798BAAB95683}"/>
                </a:ext>
              </a:extLst>
            </p:cNvPr>
            <p:cNvSpPr txBox="1"/>
            <p:nvPr/>
          </p:nvSpPr>
          <p:spPr>
            <a:xfrm>
              <a:off x="3124133" y="6930217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4/18</a:t>
              </a:r>
              <a:r>
                <a:rPr kumimoji="1" lang="ja-JP" altLang="en-US" b="1" dirty="0"/>
                <a:t>～</a:t>
              </a: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0F088BC2-133A-4D14-9BF4-203883556607}"/>
                </a:ext>
              </a:extLst>
            </p:cNvPr>
            <p:cNvSpPr txBox="1"/>
            <p:nvPr/>
          </p:nvSpPr>
          <p:spPr>
            <a:xfrm>
              <a:off x="3122471" y="7966888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4/26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D7F3334D-1416-4309-A3FD-984736645D37}"/>
                </a:ext>
              </a:extLst>
            </p:cNvPr>
            <p:cNvSpPr txBox="1"/>
            <p:nvPr/>
          </p:nvSpPr>
          <p:spPr>
            <a:xfrm>
              <a:off x="4827123" y="4400702"/>
              <a:ext cx="303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電話応対可。</a:t>
              </a: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EB74EDFD-3CB2-46B8-8868-44174AAF6820}"/>
                </a:ext>
              </a:extLst>
            </p:cNvPr>
            <p:cNvSpPr txBox="1"/>
            <p:nvPr/>
          </p:nvSpPr>
          <p:spPr>
            <a:xfrm>
              <a:off x="4841969" y="5216500"/>
              <a:ext cx="303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トイレ使用可。</a:t>
              </a:r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876BB775-F20E-480D-8D9B-71EB599C8104}"/>
                </a:ext>
              </a:extLst>
            </p:cNvPr>
            <p:cNvSpPr txBox="1"/>
            <p:nvPr/>
          </p:nvSpPr>
          <p:spPr>
            <a:xfrm>
              <a:off x="4820492" y="6973117"/>
              <a:ext cx="30347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solidFill>
                    <a:srgbClr val="FF0000"/>
                  </a:solidFill>
                </a:rPr>
                <a:t>日帰り入浴・新規宿泊受付不可</a:t>
              </a:r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F16A9ECB-9F55-4693-9F33-11AFF3E73CCC}"/>
                </a:ext>
              </a:extLst>
            </p:cNvPr>
            <p:cNvSpPr txBox="1"/>
            <p:nvPr/>
          </p:nvSpPr>
          <p:spPr>
            <a:xfrm>
              <a:off x="4850248" y="7337533"/>
              <a:ext cx="30347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solidFill>
                    <a:srgbClr val="FF0000"/>
                  </a:solidFill>
                </a:rPr>
                <a:t>日帰り入浴・食堂・新規宿泊受付不可</a:t>
              </a: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19C7F63F-842E-407C-B448-B37C0D499EBD}"/>
                </a:ext>
              </a:extLst>
            </p:cNvPr>
            <p:cNvSpPr txBox="1"/>
            <p:nvPr/>
          </p:nvSpPr>
          <p:spPr>
            <a:xfrm>
              <a:off x="1048579" y="545066"/>
              <a:ext cx="14709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施 設 名</a:t>
              </a:r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A022CDFD-CE8E-4CCC-AABF-4AC6CB97E9EB}"/>
                </a:ext>
              </a:extLst>
            </p:cNvPr>
            <p:cNvSpPr txBox="1"/>
            <p:nvPr/>
          </p:nvSpPr>
          <p:spPr>
            <a:xfrm>
              <a:off x="1061824" y="-327860"/>
              <a:ext cx="69623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solidFill>
                    <a:srgbClr val="FF0000"/>
                  </a:solidFill>
                </a:rPr>
                <a:t>豊富町内施設等の臨時休業状況</a:t>
              </a: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92274123-81D7-411A-8B9B-9126FE0A1D1E}"/>
                </a:ext>
              </a:extLst>
            </p:cNvPr>
            <p:cNvSpPr txBox="1"/>
            <p:nvPr/>
          </p:nvSpPr>
          <p:spPr>
            <a:xfrm>
              <a:off x="6443948" y="124027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R2.5.8</a:t>
              </a:r>
              <a:r>
                <a:rPr kumimoji="1" lang="ja-JP" altLang="en-US" b="1" dirty="0"/>
                <a:t>現在</a:t>
              </a: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903859A8-BB60-421C-994B-45869052E726}"/>
                </a:ext>
              </a:extLst>
            </p:cNvPr>
            <p:cNvSpPr txBox="1"/>
            <p:nvPr/>
          </p:nvSpPr>
          <p:spPr>
            <a:xfrm>
              <a:off x="4853622" y="6385856"/>
              <a:ext cx="32335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solidFill>
                    <a:srgbClr val="FF0000"/>
                  </a:solidFill>
                </a:rPr>
                <a:t>グリーンハウス・パークゴルフ</a:t>
              </a:r>
              <a:endParaRPr kumimoji="1" lang="en-US" altLang="ja-JP" sz="1600" b="1" dirty="0">
                <a:solidFill>
                  <a:srgbClr val="FF0000"/>
                </a:solidFill>
              </a:endParaRPr>
            </a:p>
            <a:p>
              <a:r>
                <a:rPr kumimoji="1" lang="ja-JP" altLang="en-US" sz="1600" b="1" dirty="0">
                  <a:solidFill>
                    <a:srgbClr val="FF0000"/>
                  </a:solidFill>
                </a:rPr>
                <a:t>ゲートボール利用不可</a:t>
              </a: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F21869E0-725C-4B77-8827-CA1D20F316AD}"/>
                </a:ext>
              </a:extLst>
            </p:cNvPr>
            <p:cNvSpPr txBox="1"/>
            <p:nvPr/>
          </p:nvSpPr>
          <p:spPr>
            <a:xfrm>
              <a:off x="4827123" y="4805649"/>
              <a:ext cx="303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トイレ使用可。</a:t>
              </a:r>
            </a:p>
          </p:txBody>
        </p: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95C8B736-B720-4FA0-B798-8A4033030E07}"/>
                </a:ext>
              </a:extLst>
            </p:cNvPr>
            <p:cNvSpPr txBox="1"/>
            <p:nvPr/>
          </p:nvSpPr>
          <p:spPr>
            <a:xfrm>
              <a:off x="4860206" y="5945635"/>
              <a:ext cx="30347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>
                  <a:solidFill>
                    <a:srgbClr val="FF0000"/>
                  </a:solidFill>
                </a:rPr>
                <a:t>5</a:t>
              </a:r>
              <a:r>
                <a:rPr kumimoji="1" lang="ja-JP" altLang="en-US" sz="1400" b="1" dirty="0">
                  <a:solidFill>
                    <a:srgbClr val="FF0000"/>
                  </a:solidFill>
                </a:rPr>
                <a:t>月</a:t>
              </a:r>
              <a:r>
                <a:rPr kumimoji="1" lang="en-US" altLang="ja-JP" sz="1400" b="1" dirty="0">
                  <a:solidFill>
                    <a:srgbClr val="FF0000"/>
                  </a:solidFill>
                </a:rPr>
                <a:t>11</a:t>
              </a:r>
              <a:r>
                <a:rPr kumimoji="1" lang="ja-JP" altLang="en-US" sz="1400" b="1" dirty="0">
                  <a:solidFill>
                    <a:srgbClr val="FF0000"/>
                  </a:solidFill>
                </a:rPr>
                <a:t>日より駐車場・木道使用可</a:t>
              </a:r>
              <a:endParaRPr kumimoji="1" lang="en-US" altLang="ja-JP" sz="1400" b="1" dirty="0">
                <a:solidFill>
                  <a:srgbClr val="FF0000"/>
                </a:solidFill>
              </a:endParaRPr>
            </a:p>
            <a:p>
              <a:r>
                <a:rPr kumimoji="1" lang="ja-JP" altLang="en-US" sz="1400" b="1" dirty="0">
                  <a:solidFill>
                    <a:srgbClr val="FF0000"/>
                  </a:solidFill>
                </a:rPr>
                <a:t>平日の開館時間内のみトイレ使用可</a:t>
              </a:r>
            </a:p>
          </p:txBody>
        </p: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AD59F23A-8F02-48FD-9517-D58D1D49AA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0" y="8372266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EAEB8DD8-B050-42F9-BA27-03E3F4D9BF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0" y="8836093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CF49F2A2-EC87-47AC-BA04-2B79489D19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3" y="9419031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10892513-1F59-49D2-BA28-004460E78CBA}"/>
                </a:ext>
              </a:extLst>
            </p:cNvPr>
            <p:cNvSpPr txBox="1"/>
            <p:nvPr/>
          </p:nvSpPr>
          <p:spPr>
            <a:xfrm>
              <a:off x="205332" y="8427135"/>
              <a:ext cx="2034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民宿 あしたの城</a:t>
              </a:r>
              <a:endParaRPr kumimoji="1" lang="en-US" altLang="ja-JP" b="1" dirty="0"/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5BB646C5-80E0-4FBA-B41C-FE33FEDA4274}"/>
                </a:ext>
              </a:extLst>
            </p:cNvPr>
            <p:cNvSpPr txBox="1"/>
            <p:nvPr/>
          </p:nvSpPr>
          <p:spPr>
            <a:xfrm>
              <a:off x="3081120" y="8454730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4/18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AB10BEA4-7B93-4DE8-A7DC-60F48FBDCD6D}"/>
                </a:ext>
              </a:extLst>
            </p:cNvPr>
            <p:cNvSpPr txBox="1"/>
            <p:nvPr/>
          </p:nvSpPr>
          <p:spPr>
            <a:xfrm>
              <a:off x="4823786" y="8485038"/>
              <a:ext cx="37106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/>
                <a:t>状況によって変動の可能性あり</a:t>
              </a: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F4BCFA17-2C53-4DF8-9A36-B12498F70306}"/>
                </a:ext>
              </a:extLst>
            </p:cNvPr>
            <p:cNvSpPr txBox="1"/>
            <p:nvPr/>
          </p:nvSpPr>
          <p:spPr>
            <a:xfrm>
              <a:off x="205332" y="8954429"/>
              <a:ext cx="2034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豊富郵便局</a:t>
              </a:r>
              <a:endParaRPr kumimoji="1" lang="en-US" altLang="ja-JP" b="1" dirty="0"/>
            </a:p>
          </p:txBody>
        </p:sp>
        <p:sp>
          <p:nvSpPr>
            <p:cNvPr id="177" name="テキスト ボックス 176">
              <a:extLst>
                <a:ext uri="{FF2B5EF4-FFF2-40B4-BE49-F238E27FC236}">
                  <a16:creationId xmlns:a16="http://schemas.microsoft.com/office/drawing/2014/main" id="{73D95C6C-8592-46FA-8034-48F2D20467C7}"/>
                </a:ext>
              </a:extLst>
            </p:cNvPr>
            <p:cNvSpPr txBox="1"/>
            <p:nvPr/>
          </p:nvSpPr>
          <p:spPr>
            <a:xfrm>
              <a:off x="3081120" y="8918188"/>
              <a:ext cx="1782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4/27</a:t>
              </a:r>
              <a:r>
                <a:rPr kumimoji="1" lang="ja-JP" altLang="en-US" b="1" dirty="0"/>
                <a:t>～</a:t>
              </a:r>
              <a:r>
                <a:rPr kumimoji="1" lang="ja-JP" altLang="en-US" sz="1600" b="1" dirty="0">
                  <a:solidFill>
                    <a:srgbClr val="FF0000"/>
                  </a:solidFill>
                </a:rPr>
                <a:t>当面の間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78" name="テキスト ボックス 177">
              <a:extLst>
                <a:ext uri="{FF2B5EF4-FFF2-40B4-BE49-F238E27FC236}">
                  <a16:creationId xmlns:a16="http://schemas.microsoft.com/office/drawing/2014/main" id="{E3F405A9-DB34-453E-8022-210AC93732A2}"/>
                </a:ext>
              </a:extLst>
            </p:cNvPr>
            <p:cNvSpPr txBox="1"/>
            <p:nvPr/>
          </p:nvSpPr>
          <p:spPr>
            <a:xfrm>
              <a:off x="4767498" y="8861877"/>
              <a:ext cx="371064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/>
                <a:t>郵便･金融窓口：</a:t>
              </a:r>
              <a:r>
                <a:rPr kumimoji="1" lang="en-US" altLang="ja-JP" sz="1600" b="1" dirty="0"/>
                <a:t>10</a:t>
              </a:r>
              <a:r>
                <a:rPr kumimoji="1" lang="ja-JP" altLang="en-US" sz="1600" b="1" dirty="0"/>
                <a:t>：</a:t>
              </a:r>
              <a:r>
                <a:rPr kumimoji="1" lang="en-US" altLang="ja-JP" sz="1600" b="1" dirty="0"/>
                <a:t>00</a:t>
              </a:r>
              <a:r>
                <a:rPr kumimoji="1" lang="ja-JP" altLang="en-US" sz="1600" b="1" dirty="0"/>
                <a:t>～</a:t>
              </a:r>
              <a:r>
                <a:rPr kumimoji="1" lang="en-US" altLang="ja-JP" sz="1600" b="1" dirty="0"/>
                <a:t>15</a:t>
              </a:r>
              <a:r>
                <a:rPr kumimoji="1" lang="ja-JP" altLang="en-US" sz="1600" b="1" dirty="0"/>
                <a:t>：</a:t>
              </a:r>
              <a:r>
                <a:rPr kumimoji="1" lang="en-US" altLang="ja-JP" sz="1600" b="1" dirty="0"/>
                <a:t>00</a:t>
              </a:r>
            </a:p>
            <a:p>
              <a:r>
                <a:rPr kumimoji="1" lang="ja-JP" altLang="en-US" sz="1400" b="1" dirty="0">
                  <a:solidFill>
                    <a:srgbClr val="FF0000"/>
                  </a:solidFill>
                </a:rPr>
                <a:t>土日祝は取扱いなし</a:t>
              </a:r>
              <a:r>
                <a:rPr kumimoji="1" lang="ja-JP" altLang="en-US" sz="1600" b="1" dirty="0">
                  <a:solidFill>
                    <a:srgbClr val="FF0000"/>
                  </a:solidFill>
                </a:rPr>
                <a:t>･</a:t>
              </a:r>
              <a:r>
                <a:rPr kumimoji="1" lang="en-US" altLang="ja-JP" sz="1600" b="1" dirty="0">
                  <a:solidFill>
                    <a:srgbClr val="FF0000"/>
                  </a:solidFill>
                </a:rPr>
                <a:t>ATM</a:t>
              </a:r>
              <a:r>
                <a:rPr kumimoji="1" lang="ja-JP" altLang="en-US" sz="1400" b="1" dirty="0">
                  <a:solidFill>
                    <a:srgbClr val="FF0000"/>
                  </a:solidFill>
                </a:rPr>
                <a:t>は通常通り</a:t>
              </a:r>
              <a:endParaRPr kumimoji="1" lang="ja-JP" alt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37FB5FF3-8738-484F-8D18-F0DCD162D420}"/>
                </a:ext>
              </a:extLst>
            </p:cNvPr>
            <p:cNvSpPr txBox="1"/>
            <p:nvPr/>
          </p:nvSpPr>
          <p:spPr>
            <a:xfrm>
              <a:off x="4827123" y="3512020"/>
              <a:ext cx="303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※</a:t>
              </a:r>
              <a:r>
                <a:rPr kumimoji="1" lang="ja-JP" altLang="en-US" b="1" dirty="0"/>
                <a:t>葬儀を除く</a:t>
              </a:r>
            </a:p>
          </p:txBody>
        </p: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D2AA3C34-6447-4ABA-9596-5154907B82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5698" y="9887370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51EFA42F-A63A-41EB-8E58-101DC74E0559}"/>
              </a:ext>
            </a:extLst>
          </p:cNvPr>
          <p:cNvSpPr txBox="1"/>
          <p:nvPr/>
        </p:nvSpPr>
        <p:spPr>
          <a:xfrm>
            <a:off x="145815" y="9867736"/>
            <a:ext cx="2988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郷土資料室（豊富・兜沼）</a:t>
            </a:r>
            <a:endParaRPr kumimoji="1" lang="en-US" altLang="ja-JP" b="1" dirty="0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87D643B8-5D71-4A8D-90F9-7C462F3068BC}"/>
              </a:ext>
            </a:extLst>
          </p:cNvPr>
          <p:cNvSpPr txBox="1"/>
          <p:nvPr/>
        </p:nvSpPr>
        <p:spPr>
          <a:xfrm>
            <a:off x="3118756" y="9896772"/>
            <a:ext cx="1782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開催時期未定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51A449D-0395-4453-ABF8-DF60A061AE55}"/>
              </a:ext>
            </a:extLst>
          </p:cNvPr>
          <p:cNvSpPr txBox="1"/>
          <p:nvPr/>
        </p:nvSpPr>
        <p:spPr>
          <a:xfrm>
            <a:off x="142486" y="10329526"/>
            <a:ext cx="985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寿湯</a:t>
            </a:r>
            <a:endParaRPr kumimoji="1" lang="en-US" altLang="ja-JP" b="1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4FACCBAA-0B08-4EE3-A110-806169D8A8AD}"/>
              </a:ext>
            </a:extLst>
          </p:cNvPr>
          <p:cNvSpPr txBox="1"/>
          <p:nvPr/>
        </p:nvSpPr>
        <p:spPr>
          <a:xfrm>
            <a:off x="4794028" y="10358920"/>
            <a:ext cx="3415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感染防止を徹底し通常営業</a:t>
            </a:r>
          </a:p>
        </p:txBody>
      </p:sp>
    </p:spTree>
    <p:extLst>
      <p:ext uri="{BB962C8B-B14F-4D97-AF65-F5344CB8AC3E}">
        <p14:creationId xmlns:p14="http://schemas.microsoft.com/office/powerpoint/2010/main" val="184804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0EBE84D-D831-4307-8936-A44904592D20}"/>
              </a:ext>
            </a:extLst>
          </p:cNvPr>
          <p:cNvSpPr/>
          <p:nvPr/>
        </p:nvSpPr>
        <p:spPr>
          <a:xfrm>
            <a:off x="101078" y="312036"/>
            <a:ext cx="7898296" cy="9410287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C13E456F-4BDC-43F0-B356-9385EAA3E8FA}"/>
              </a:ext>
            </a:extLst>
          </p:cNvPr>
          <p:cNvGrpSpPr/>
          <p:nvPr/>
        </p:nvGrpSpPr>
        <p:grpSpPr>
          <a:xfrm>
            <a:off x="111018" y="325286"/>
            <a:ext cx="9022178" cy="9397037"/>
            <a:chOff x="152393" y="490333"/>
            <a:chExt cx="9022178" cy="9397037"/>
          </a:xfrm>
        </p:grpSpPr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0CE1536C-5AEA-4E7C-B2F1-DDF694F3D36A}"/>
                </a:ext>
              </a:extLst>
            </p:cNvPr>
            <p:cNvCxnSpPr>
              <a:cxnSpLocks/>
            </p:cNvCxnSpPr>
            <p:nvPr/>
          </p:nvCxnSpPr>
          <p:spPr>
            <a:xfrm>
              <a:off x="3061215" y="503347"/>
              <a:ext cx="6612" cy="9384023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C32C961A-D180-4632-B390-DFF492239D6D}"/>
                </a:ext>
              </a:extLst>
            </p:cNvPr>
            <p:cNvCxnSpPr>
              <a:cxnSpLocks/>
            </p:cNvCxnSpPr>
            <p:nvPr/>
          </p:nvCxnSpPr>
          <p:spPr>
            <a:xfrm>
              <a:off x="4784040" y="490333"/>
              <a:ext cx="0" cy="939703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B522128B-F147-44CD-B39B-72DF414FFA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401" y="1348885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A1F70FF9-6796-479E-9FCF-1374924DBF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2" y="1749355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9C9C0EE-5EA6-4FAB-9FE3-5040A41202F4}"/>
                </a:ext>
              </a:extLst>
            </p:cNvPr>
            <p:cNvSpPr txBox="1"/>
            <p:nvPr/>
          </p:nvSpPr>
          <p:spPr>
            <a:xfrm>
              <a:off x="202107" y="941773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ニコット</a:t>
              </a: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14100F55-983F-4B36-8DF4-9FAA10A584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9" y="2169418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7F703485-AD5A-4F81-AEE6-762618D50E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400" y="2596566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770C1EB8-0619-4303-A8B1-5DF4DA6F29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0" y="3140895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FE1DD430-7F97-4A10-AF58-6909706736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9022" y="3444831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5AF13C81-FB20-43EC-A931-6ED7EC98E5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8" y="3868035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1B0B36D4-E898-48BF-A843-D1DAC78B35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1" y="4316508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038D9D4E-CCD3-4F73-8E52-E92A39EB16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7" y="4756473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50CFB6D4-5057-4E6D-B775-76CA1A594D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6" y="5166374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EE192C62-A68B-4565-A73F-B6A4A04D51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5" y="5578301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BAA9A485-7F1A-41DF-B3E8-A100FFDDD3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4" y="6002124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5F0281C0-C05C-4174-9D25-504EE2E679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4" y="6405449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CAADC79-E46A-45E5-94AA-BFB8964048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1" y="6890245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AABB71AB-0891-4E75-BE74-D5D7CD3632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3" y="7308224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E5636E63-A3A3-40C7-92F2-4A6E24267D9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3" y="7911285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13369EC2-8959-4EC6-AA0D-366B006EA4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402" y="901144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312342A3-E6BF-4692-8C31-2A15A7908531}"/>
                </a:ext>
              </a:extLst>
            </p:cNvPr>
            <p:cNvSpPr txBox="1"/>
            <p:nvPr/>
          </p:nvSpPr>
          <p:spPr>
            <a:xfrm>
              <a:off x="3223588" y="531812"/>
              <a:ext cx="14709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休 業 期 間</a:t>
              </a: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3D9665D9-3EA5-4CDA-A73B-3B1C1127CF08}"/>
                </a:ext>
              </a:extLst>
            </p:cNvPr>
            <p:cNvSpPr txBox="1"/>
            <p:nvPr/>
          </p:nvSpPr>
          <p:spPr>
            <a:xfrm>
              <a:off x="5983345" y="531812"/>
              <a:ext cx="14709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備 考</a:t>
              </a: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19C7F63F-842E-407C-B448-B37C0D499EBD}"/>
                </a:ext>
              </a:extLst>
            </p:cNvPr>
            <p:cNvSpPr txBox="1"/>
            <p:nvPr/>
          </p:nvSpPr>
          <p:spPr>
            <a:xfrm>
              <a:off x="1048579" y="545066"/>
              <a:ext cx="14709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施 設 名</a:t>
              </a:r>
            </a:p>
          </p:txBody>
        </p:sp>
        <p:cxnSp>
          <p:nvCxnSpPr>
            <p:cNvPr id="86" name="直線コネクタ 85">
              <a:extLst>
                <a:ext uri="{FF2B5EF4-FFF2-40B4-BE49-F238E27FC236}">
                  <a16:creationId xmlns:a16="http://schemas.microsoft.com/office/drawing/2014/main" id="{AD59F23A-8F02-48FD-9517-D58D1D49AA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0" y="8372266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EAEB8DD8-B050-42F9-BA27-03E3F4D9BF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5650" y="8836093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CF49F2A2-EC87-47AC-BA04-2B79489D19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93" y="9419031"/>
              <a:ext cx="7898295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9A62259F-6BBF-4011-908F-B6B8585103A8}"/>
                </a:ext>
              </a:extLst>
            </p:cNvPr>
            <p:cNvSpPr txBox="1"/>
            <p:nvPr/>
          </p:nvSpPr>
          <p:spPr>
            <a:xfrm>
              <a:off x="3061215" y="927419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>
                  <a:solidFill>
                    <a:srgbClr val="FF0000"/>
                  </a:solidFill>
                </a:rPr>
                <a:t>5/7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～</a:t>
              </a:r>
              <a:r>
                <a:rPr kumimoji="1" lang="ja-JP" altLang="en-US" sz="1400" b="1" dirty="0"/>
                <a:t>営業時間変更</a:t>
              </a: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982D1FDD-ADB6-462E-8A08-C32ADD914200}"/>
                </a:ext>
              </a:extLst>
            </p:cNvPr>
            <p:cNvSpPr txBox="1"/>
            <p:nvPr/>
          </p:nvSpPr>
          <p:spPr>
            <a:xfrm>
              <a:off x="4843694" y="955417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10</a:t>
              </a:r>
              <a:r>
                <a:rPr kumimoji="1" lang="ja-JP" altLang="en-US" b="1" dirty="0"/>
                <a:t>：</a:t>
              </a:r>
              <a:r>
                <a:rPr kumimoji="1" lang="en-US" altLang="ja-JP" b="1" dirty="0"/>
                <a:t>00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/>
                <a:t>19</a:t>
              </a:r>
              <a:r>
                <a:rPr kumimoji="1" lang="ja-JP" altLang="en-US" b="1" dirty="0"/>
                <a:t>：</a:t>
              </a:r>
              <a:r>
                <a:rPr kumimoji="1" lang="en-US" altLang="ja-JP" b="1" dirty="0"/>
                <a:t>00</a:t>
              </a:r>
              <a:endParaRPr kumimoji="1" lang="ja-JP" altLang="en-US" b="1" dirty="0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F615401B-5986-4534-91A2-E337E4A49269}"/>
                </a:ext>
              </a:extLst>
            </p:cNvPr>
            <p:cNvSpPr txBox="1"/>
            <p:nvPr/>
          </p:nvSpPr>
          <p:spPr>
            <a:xfrm>
              <a:off x="197133" y="1391220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担い手会館</a:t>
              </a: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79EF31A9-821C-41C7-8D16-A0F6CB145319}"/>
                </a:ext>
              </a:extLst>
            </p:cNvPr>
            <p:cNvSpPr txBox="1"/>
            <p:nvPr/>
          </p:nvSpPr>
          <p:spPr>
            <a:xfrm>
              <a:off x="3074532" y="1363966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4/20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  <a:endParaRPr kumimoji="1" lang="ja-JP" altLang="en-US" b="1" dirty="0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0C1A1E98-1EA2-4624-B08A-47C32B465135}"/>
                </a:ext>
              </a:extLst>
            </p:cNvPr>
            <p:cNvSpPr txBox="1"/>
            <p:nvPr/>
          </p:nvSpPr>
          <p:spPr>
            <a:xfrm>
              <a:off x="4836963" y="1406431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※</a:t>
              </a:r>
              <a:r>
                <a:rPr kumimoji="1" lang="ja-JP" altLang="en-US" b="1" dirty="0"/>
                <a:t>葬儀を除く</a:t>
              </a: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E8A28CDB-192E-40AA-8935-11246B2406D5}"/>
                </a:ext>
              </a:extLst>
            </p:cNvPr>
            <p:cNvSpPr txBox="1"/>
            <p:nvPr/>
          </p:nvSpPr>
          <p:spPr>
            <a:xfrm>
              <a:off x="197133" y="1802518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ヘリポート</a:t>
              </a: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F5E53E5C-DE60-426B-A73C-0924E3A36601}"/>
                </a:ext>
              </a:extLst>
            </p:cNvPr>
            <p:cNvSpPr txBox="1"/>
            <p:nvPr/>
          </p:nvSpPr>
          <p:spPr>
            <a:xfrm>
              <a:off x="3375976" y="1788631"/>
              <a:ext cx="1166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通常開港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CD1763ED-4878-4EA9-B700-1F062EAA4486}"/>
                </a:ext>
              </a:extLst>
            </p:cNvPr>
            <p:cNvSpPr txBox="1"/>
            <p:nvPr/>
          </p:nvSpPr>
          <p:spPr>
            <a:xfrm>
              <a:off x="211945" y="2200556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1</a:t>
              </a:r>
              <a:r>
                <a:rPr kumimoji="1" lang="ja-JP" altLang="en-US" b="1" dirty="0"/>
                <a:t>町内団地集会所</a:t>
              </a: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9211C4A3-B50A-4F62-BE0D-9266E90FCA30}"/>
                </a:ext>
              </a:extLst>
            </p:cNvPr>
            <p:cNvSpPr txBox="1"/>
            <p:nvPr/>
          </p:nvSpPr>
          <p:spPr>
            <a:xfrm>
              <a:off x="3076027" y="2226790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4/18</a:t>
              </a:r>
              <a:r>
                <a:rPr kumimoji="1" lang="ja-JP" altLang="en-US" b="1" dirty="0"/>
                <a:t>～</a:t>
              </a:r>
              <a:r>
                <a:rPr kumimoji="1" lang="en-US" altLang="ja-JP" b="1" dirty="0">
                  <a:solidFill>
                    <a:srgbClr val="FF0000"/>
                  </a:solidFill>
                </a:rPr>
                <a:t>5/31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まで</a:t>
              </a:r>
              <a:endParaRPr kumimoji="1" lang="ja-JP" altLang="en-US" b="1" dirty="0"/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C929B1EB-2190-41B3-8C0C-C39B256B8BD8}"/>
                </a:ext>
              </a:extLst>
            </p:cNvPr>
            <p:cNvSpPr txBox="1"/>
            <p:nvPr/>
          </p:nvSpPr>
          <p:spPr>
            <a:xfrm>
              <a:off x="183031" y="2717310"/>
              <a:ext cx="2266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国保診療所</a:t>
              </a: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4E66E928-DBAF-4944-85D3-80FA810F7C71}"/>
                </a:ext>
              </a:extLst>
            </p:cNvPr>
            <p:cNvSpPr txBox="1"/>
            <p:nvPr/>
          </p:nvSpPr>
          <p:spPr>
            <a:xfrm>
              <a:off x="3335772" y="2729507"/>
              <a:ext cx="1166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通常診療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B028672F-EE2B-485D-B225-62DBEBF1ECB7}"/>
                </a:ext>
              </a:extLst>
            </p:cNvPr>
            <p:cNvSpPr txBox="1"/>
            <p:nvPr/>
          </p:nvSpPr>
          <p:spPr>
            <a:xfrm>
              <a:off x="4769938" y="2584213"/>
              <a:ext cx="440463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/>
                <a:t>熱・咳がある際は来所前に電話を。</a:t>
              </a:r>
              <a:br>
                <a:rPr kumimoji="1" lang="en-US" altLang="ja-JP" sz="1600" b="1" dirty="0"/>
              </a:br>
              <a:r>
                <a:rPr kumimoji="1" lang="en-US" altLang="ja-JP" sz="1600" b="1" dirty="0"/>
                <a:t>82-1515</a:t>
              </a:r>
              <a:endParaRPr kumimoji="1" lang="ja-JP" altLang="en-US" sz="1600" b="1" dirty="0"/>
            </a:p>
          </p:txBody>
        </p:sp>
      </p:grp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006207CE-A790-483A-921B-2A319C74282E}"/>
              </a:ext>
            </a:extLst>
          </p:cNvPr>
          <p:cNvSpPr txBox="1"/>
          <p:nvPr/>
        </p:nvSpPr>
        <p:spPr>
          <a:xfrm>
            <a:off x="0" y="10603468"/>
            <a:ext cx="8123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※</a:t>
            </a:r>
            <a:r>
              <a:rPr kumimoji="1" lang="ja-JP" altLang="en-US" b="1" dirty="0"/>
              <a:t>休業掲載をご希望の場合は、豊富町観光協会までご連絡ください。</a:t>
            </a:r>
            <a:r>
              <a:rPr kumimoji="1" lang="en-US" altLang="ja-JP" b="1" dirty="0"/>
              <a:t>82-1728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27DAE79E-0AB2-4233-A7C6-6A47B2F0526A}"/>
              </a:ext>
            </a:extLst>
          </p:cNvPr>
          <p:cNvSpPr txBox="1"/>
          <p:nvPr/>
        </p:nvSpPr>
        <p:spPr>
          <a:xfrm>
            <a:off x="0" y="10258200"/>
            <a:ext cx="693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※</a:t>
            </a:r>
            <a:r>
              <a:rPr kumimoji="1" lang="ja-JP" altLang="en-US" b="1" dirty="0"/>
              <a:t>今後の状況によっては、期間を延長する場合があります。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40449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894</TotalTime>
  <Words>364</Words>
  <Application>Microsoft Office PowerPoint</Application>
  <PresentationFormat>B4 (JIS) 257x364 mm</PresentationFormat>
  <Paragraphs>78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豊富町 観光協会</dc:creator>
  <cp:lastModifiedBy>User</cp:lastModifiedBy>
  <cp:revision>90</cp:revision>
  <cp:lastPrinted>2020-04-17T09:30:03Z</cp:lastPrinted>
  <dcterms:created xsi:type="dcterms:W3CDTF">2019-11-12T01:27:10Z</dcterms:created>
  <dcterms:modified xsi:type="dcterms:W3CDTF">2020-05-08T07:23:49Z</dcterms:modified>
</cp:coreProperties>
</file>